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oboto Slab"/>
      <p:regular r:id="rId11"/>
      <p:bold r:id="rId12"/>
    </p:embeddedFon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Slab-regular.fntdata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font" Target="fonts/RobotoSlab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2f5a97fee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2f5a97fe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2f5a97fee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2f5a97fee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f5a97fee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f5a97fee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2f5a97fee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2f5a97fee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311708" y="7815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/>
              <a:t>社區之美</a:t>
            </a:r>
            <a:endParaRPr sz="6000"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401  13  </a:t>
            </a:r>
            <a:r>
              <a:rPr lang="zh-TW">
                <a:solidFill>
                  <a:schemeClr val="dk1"/>
                </a:solidFill>
              </a:rPr>
              <a:t>王唯宇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176925" y="6641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/>
              <a:t>社區門口的樹</a:t>
            </a:r>
            <a:endParaRPr sz="6000"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408000" y="1778125"/>
            <a:ext cx="3891600" cy="32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一進到社區，就會看到這棵樹，我小時候都會把我的腳踏車停在這裡。</a:t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4200" y="1250475"/>
            <a:ext cx="3891599" cy="322260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/>
          <p:nvPr/>
        </p:nvSpPr>
        <p:spPr>
          <a:xfrm>
            <a:off x="5284150" y="3767200"/>
            <a:ext cx="924300" cy="612900"/>
          </a:xfrm>
          <a:prstGeom prst="rightArrow">
            <a:avLst>
              <a:gd fmla="val 50000" name="adj1"/>
              <a:gd fmla="val 4778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/>
              <a:t>鄰居家的樹</a:t>
            </a:r>
            <a:endParaRPr sz="6000"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這是我鄰居家的樹，每</a:t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3000"/>
              <a:t>次爸爸載我去學校的時</a:t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3000"/>
              <a:t>後，我都會抬頭看看它</a:t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3000"/>
              <a:t>。</a:t>
            </a:r>
            <a:endParaRPr sz="3000"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52475"/>
            <a:ext cx="4260301" cy="343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66602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/>
              <a:t>鄰居家的花</a:t>
            </a:r>
            <a:endParaRPr sz="6000"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這些花的顏色十分鮮紅</a:t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3000"/>
              <a:t>，鄰居也非常細心的照</a:t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3000"/>
              <a:t>顧它。</a:t>
            </a:r>
            <a:endParaRPr sz="3000"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6432" y="1399475"/>
            <a:ext cx="4225869" cy="3169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8739925" y="1084950"/>
            <a:ext cx="92400" cy="45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71975" y="12955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15000" u="sng">
                <a:latin typeface="PMingLiu-ExtB"/>
                <a:ea typeface="PMingLiu-ExtB"/>
                <a:cs typeface="PMingLiu-ExtB"/>
                <a:sym typeface="PMingLiu-ExtB"/>
              </a:rPr>
              <a:t>謝謝大家</a:t>
            </a:r>
            <a:endParaRPr sz="15000" u="sng">
              <a:latin typeface="PMingLiu-ExtB"/>
              <a:ea typeface="PMingLiu-ExtB"/>
              <a:cs typeface="PMingLiu-ExtB"/>
              <a:sym typeface="PMingLiu-ExtB"/>
            </a:endParaRPr>
          </a:p>
        </p:txBody>
      </p:sp>
      <p:sp>
        <p:nvSpPr>
          <p:cNvPr id="93" name="Google Shape;93;p17"/>
          <p:cNvSpPr/>
          <p:nvPr/>
        </p:nvSpPr>
        <p:spPr>
          <a:xfrm rot="620322">
            <a:off x="7462387" y="3646616"/>
            <a:ext cx="1044763" cy="974327"/>
          </a:xfrm>
          <a:prstGeom prst="smileyFace">
            <a:avLst>
              <a:gd fmla="val 4653" name="adj"/>
            </a:avLst>
          </a:prstGeom>
          <a:solidFill>
            <a:schemeClr val="accent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